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13716000" cx="24384000"/>
  <p:notesSz cx="6858000" cy="9144000"/>
  <p:embeddedFontLst>
    <p:embeddedFont>
      <p:font typeface="Helvetica Neue"/>
      <p:regular r:id="rId29"/>
      <p:bold r:id="rId30"/>
      <p:italic r:id="rId31"/>
      <p:boldItalic r:id="rId32"/>
    </p:embeddedFont>
    <p:embeddedFont>
      <p:font typeface="Helvetica Neue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2C5D151-A4D0-4185-A203-B013FD6B0417}">
  <a:tblStyle styleId="{C2C5D151-A4D0-4185-A203-B013FD6B0417}" styleName="Table_0"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 b="off" i="off"/>
      <a:tcStyle>
        <a:fill>
          <a:solidFill>
            <a:srgbClr val="EDEEEE"/>
          </a:solidFill>
        </a:fill>
      </a:tcStyle>
    </a:band2H>
    <a:band1V>
      <a:tcTxStyle/>
    </a:band1V>
    <a:band2V>
      <a:tcTxStyle/>
    </a:band2V>
    <a:lastCol>
      <a:tcTxStyle/>
    </a:lastCol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dashDot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33" Type="http://schemas.openxmlformats.org/officeDocument/2006/relationships/font" Target="fonts/HelveticaNeueLight-regular.fntdata"/><Relationship Id="rId10" Type="http://schemas.openxmlformats.org/officeDocument/2006/relationships/slide" Target="slides/slide5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Light-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HelveticaNeue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idx="2" type="pic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" name="Shape 45"/>
          <p:cNvSpPr/>
          <p:nvPr>
            <p:ph idx="3" type="pic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" name="Shape 46"/>
          <p:cNvSpPr/>
          <p:nvPr>
            <p:ph idx="4" type="pic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1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413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413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413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413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413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413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413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413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pic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60960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960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960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960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960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idx="2" type="pic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idx="2" type="pic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" name="Shape 29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530225" lvl="0" marL="4572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30225" lvl="1" marL="9144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530225" lvl="2" marL="13716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530225" lvl="3" marL="18288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530225" lvl="4" marL="2286000" marR="0" rtl="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i="0" sz="3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idx="2" type="pic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35000" lvl="1" marL="127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35000" lvl="2" marL="190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35000" lvl="3" marL="254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35000" lvl="4" marL="317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35000" lvl="5" marL="381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35000" lvl="6" marL="444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35000" lvl="7" marL="5080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35000" lvl="8" marL="571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8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idx="1" type="body"/>
          </p:nvPr>
        </p:nvSpPr>
        <p:spPr>
          <a:xfrm>
            <a:off x="1689100" y="1778000"/>
            <a:ext cx="21005799" cy="101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60960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960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960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960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960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64135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413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413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413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413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Relationship Id="rId5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www.reactnative.com/uiexplorer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reactnative.com" TargetMode="External"/><Relationship Id="rId4" Type="http://schemas.openxmlformats.org/officeDocument/2006/relationships/hyperlink" Target="http://facebook.github.io/react-native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sted-image.pdf" id="59" name="Shape 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21" y="3836"/>
            <a:ext cx="24272877" cy="13694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</a:t>
            </a:r>
            <a:endParaRPr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1689100" y="3149600"/>
            <a:ext cx="9723162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35000" lvl="0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Backed by Facebook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sourced in 2013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“Learn Once, write anywhere”</a:t>
            </a:r>
            <a:b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US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 play off write once, run anywhere)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Focuses on components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setState is the best thing ever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JSX </a:t>
            </a:r>
            <a:endParaRPr/>
          </a:p>
        </p:txBody>
      </p:sp>
      <p:pic>
        <p:nvPicPr>
          <p:cNvPr descr="pasted-image.png" id="121" name="Shape 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67219" y="1769284"/>
            <a:ext cx="8240123" cy="10584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JSX</a:t>
            </a:r>
            <a:endParaRPr/>
          </a:p>
        </p:txBody>
      </p:sp>
      <p:sp>
        <p:nvSpPr>
          <p:cNvPr id="127" name="Shape 127"/>
          <p:cNvSpPr/>
          <p:nvPr/>
        </p:nvSpPr>
        <p:spPr>
          <a:xfrm rot="-8665">
            <a:off x="11190723" y="6012590"/>
            <a:ext cx="1725039" cy="1285850"/>
          </a:xfrm>
          <a:prstGeom prst="rightArrow">
            <a:avLst>
              <a:gd fmla="val 18458" name="adj1"/>
              <a:gd fmla="val 45006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pasted-image.png" id="128" name="Shape 128"/>
          <p:cNvPicPr preferRelativeResize="0"/>
          <p:nvPr/>
        </p:nvPicPr>
        <p:blipFill rotWithShape="1">
          <a:blip r:embed="rId3">
            <a:alphaModFix/>
          </a:blip>
          <a:srcRect b="0" l="0" r="16535" t="0"/>
          <a:stretch/>
        </p:blipFill>
        <p:spPr>
          <a:xfrm>
            <a:off x="739057" y="4855727"/>
            <a:ext cx="9475128" cy="30960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29" name="Shape 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872584" y="3903584"/>
            <a:ext cx="10092552" cy="4703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Component Lifecycle</a:t>
            </a:r>
            <a:endParaRPr/>
          </a:p>
        </p:txBody>
      </p:sp>
      <p:pic>
        <p:nvPicPr>
          <p:cNvPr descr="pasted-image.png" id="135" name="Shape 135"/>
          <p:cNvPicPr preferRelativeResize="0"/>
          <p:nvPr/>
        </p:nvPicPr>
        <p:blipFill rotWithShape="1">
          <a:blip r:embed="rId3">
            <a:alphaModFix/>
          </a:blip>
          <a:srcRect b="0" l="0" r="0" t="59073"/>
          <a:stretch/>
        </p:blipFill>
        <p:spPr>
          <a:xfrm>
            <a:off x="5045049" y="6787491"/>
            <a:ext cx="13567943" cy="31501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36" name="Shape 136"/>
          <p:cNvPicPr preferRelativeResize="0"/>
          <p:nvPr/>
        </p:nvPicPr>
        <p:blipFill rotWithShape="1">
          <a:blip r:embed="rId3">
            <a:alphaModFix/>
          </a:blip>
          <a:srcRect b="59306" l="0" r="0" t="0"/>
          <a:stretch/>
        </p:blipFill>
        <p:spPr>
          <a:xfrm>
            <a:off x="4901777" y="3115337"/>
            <a:ext cx="13854108" cy="3198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Component lifecycle (cont)</a:t>
            </a:r>
            <a:endParaRPr/>
          </a:p>
        </p:txBody>
      </p:sp>
      <p:pic>
        <p:nvPicPr>
          <p:cNvPr descr="pasted-image.tiff" id="142" name="Shape 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7882" y="2725975"/>
            <a:ext cx="13365506" cy="62393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tiff" id="143" name="Shape 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24783" y="6396566"/>
            <a:ext cx="11351655" cy="6304304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 Native</a:t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1633230" y="2995759"/>
            <a:ext cx="9528771" cy="7724482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35000" lvl="0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Sourced in 2015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 native app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Written in javascript</a:t>
            </a: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13578833" y="4237941"/>
            <a:ext cx="9528771" cy="524011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“With React Native you don't build a “mobile web app”, an “HTML5 app”, or a “hybrid app”. You build a real mobile app that's indistinguishable from an app built using Objective-C or Java”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sted-image.png" id="155" name="Shape 1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7167" y="1781091"/>
            <a:ext cx="12212327" cy="91352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56" name="Shape 156"/>
          <p:cNvPicPr preferRelativeResize="0"/>
          <p:nvPr/>
        </p:nvPicPr>
        <p:blipFill rotWithShape="1">
          <a:blip r:embed="rId4">
            <a:alphaModFix/>
          </a:blip>
          <a:srcRect b="0" l="5263" r="5263" t="23478"/>
          <a:stretch/>
        </p:blipFill>
        <p:spPr>
          <a:xfrm>
            <a:off x="16406723" y="5448895"/>
            <a:ext cx="6182192" cy="281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sted-image.png" id="161" name="Shape 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3018" y="4184650"/>
            <a:ext cx="2660334" cy="5327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62" name="Shape 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45800" y="4165600"/>
            <a:ext cx="2692220" cy="53654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63" name="Shape 1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538277" y="4178300"/>
            <a:ext cx="2653549" cy="535261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>
            <p:ph idx="4294967295"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Styling in React Native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sted-image.png" id="169" name="Shape 169"/>
          <p:cNvPicPr preferRelativeResize="0"/>
          <p:nvPr/>
        </p:nvPicPr>
        <p:blipFill rotWithShape="1">
          <a:blip r:embed="rId3">
            <a:alphaModFix/>
          </a:blip>
          <a:srcRect b="12938" l="2620" r="0" t="0"/>
          <a:stretch/>
        </p:blipFill>
        <p:spPr>
          <a:xfrm>
            <a:off x="2699636" y="2074862"/>
            <a:ext cx="17297596" cy="10524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Platform Specific controls</a:t>
            </a:r>
            <a:endParaRPr/>
          </a:p>
        </p:txBody>
      </p:sp>
      <p:pic>
        <p:nvPicPr>
          <p:cNvPr descr="pasted-image.png" id="175" name="Shape 175"/>
          <p:cNvPicPr preferRelativeResize="0"/>
          <p:nvPr/>
        </p:nvPicPr>
        <p:blipFill rotWithShape="1">
          <a:blip r:embed="rId3">
            <a:alphaModFix/>
          </a:blip>
          <a:srcRect b="0" l="0" r="27565" t="0"/>
          <a:stretch/>
        </p:blipFill>
        <p:spPr>
          <a:xfrm>
            <a:off x="12566650" y="4956968"/>
            <a:ext cx="10753444" cy="73349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76" name="Shape 176"/>
          <p:cNvPicPr preferRelativeResize="0"/>
          <p:nvPr/>
        </p:nvPicPr>
        <p:blipFill rotWithShape="1">
          <a:blip r:embed="rId4">
            <a:alphaModFix/>
          </a:blip>
          <a:srcRect b="0" l="0" r="24671" t="0"/>
          <a:stretch/>
        </p:blipFill>
        <p:spPr>
          <a:xfrm>
            <a:off x="1090625" y="6358583"/>
            <a:ext cx="10475909" cy="2775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Platform Version</a:t>
            </a:r>
            <a:endParaRPr/>
          </a:p>
        </p:txBody>
      </p:sp>
      <p:pic>
        <p:nvPicPr>
          <p:cNvPr descr="pasted-image.png" id="182" name="Shape 1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9339" y="5344583"/>
            <a:ext cx="10941267" cy="31988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png" id="183" name="Shape 1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76766" y="5388829"/>
            <a:ext cx="10306391" cy="3114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sted-image.pdf" id="64" name="Shape 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286144" cy="13702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088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Platform Specific controls (cont)</a:t>
            </a:r>
            <a:endParaRPr/>
          </a:p>
        </p:txBody>
      </p:sp>
      <p:pic>
        <p:nvPicPr>
          <p:cNvPr descr="pasted-image.png" id="189" name="Shape 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4191" y="5177986"/>
            <a:ext cx="17336841" cy="6252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</a:t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>
            <a:off x="8554212" y="6577775"/>
            <a:ext cx="7275577" cy="56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-US" sz="30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http://www.reactnative.com/uiexplorer/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48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reactnative.com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48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http://facebook.github.io/react-native</a:t>
            </a:r>
            <a:endParaRPr/>
          </a:p>
        </p:txBody>
      </p:sp>
      <p:sp>
        <p:nvSpPr>
          <p:cNvPr id="201" name="Shape 201"/>
          <p:cNvSpPr txBox="1"/>
          <p:nvPr/>
        </p:nvSpPr>
        <p:spPr>
          <a:xfrm>
            <a:off x="11164633" y="1744919"/>
            <a:ext cx="2054734" cy="56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Resources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4294967295" type="ctrTitle"/>
          </p:nvPr>
        </p:nvSpPr>
        <p:spPr>
          <a:xfrm>
            <a:off x="1778000" y="685403"/>
            <a:ext cx="20828000" cy="2049728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Building a Multi-Platform App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Types of Mobile Apps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1689100" y="30988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35000" lvl="0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Html5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Native</a:t>
            </a:r>
            <a:endParaRPr/>
          </a:p>
          <a:p>
            <a:pPr indent="-846665" lvl="0" marL="84666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Char char="•"/>
            </a:pPr>
            <a:r>
              <a:rPr b="0" i="0" lang="en-US" sz="6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Hybrid</a:t>
            </a: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76" name="Shape 76"/>
          <p:cNvSpPr txBox="1"/>
          <p:nvPr/>
        </p:nvSpPr>
        <p:spPr>
          <a:xfrm>
            <a:off x="12044494" y="6447741"/>
            <a:ext cx="7644080" cy="82051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Which is the best for you?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Html5 Apps</a:t>
            </a:r>
            <a:endParaRPr/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693333" y="3086100"/>
            <a:ext cx="9388674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35000" lvl="0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Written in: Javascript, HTML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Styled with: CSS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in: Web Browser 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Disadvantage: Very limited native components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Advantage: Cheap to develop</a:t>
            </a:r>
            <a:endParaRPr/>
          </a:p>
        </p:txBody>
      </p:sp>
      <p:pic>
        <p:nvPicPr>
          <p:cNvPr descr="M7Lr6.gif" id="83" name="Shape 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41219" y="4699000"/>
            <a:ext cx="8106326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/>
        </p:nvSpPr>
        <p:spPr>
          <a:xfrm>
            <a:off x="4035970" y="2452605"/>
            <a:ext cx="16312059" cy="5187058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“When I'm introspective about the last few years, I think the biggest mistake that we made as a company is betting too much on HTML5 as opposed to native.</a:t>
            </a:r>
            <a:endParaRPr/>
          </a:p>
          <a:p>
            <a:pPr indent="0" lvl="0" marL="0" marR="0" rtl="0" algn="ctr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625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It's not that HTML5 is bad. I'm actually, long-term, really excited about it.”</a:t>
            </a:r>
            <a:endParaRPr/>
          </a:p>
        </p:txBody>
      </p:sp>
      <p:pic>
        <p:nvPicPr>
          <p:cNvPr descr="pasted-image.tiff" id="89" name="Shape 89"/>
          <p:cNvPicPr preferRelativeResize="0"/>
          <p:nvPr/>
        </p:nvPicPr>
        <p:blipFill rotWithShape="1">
          <a:blip r:embed="rId3">
            <a:alphaModFix/>
          </a:blip>
          <a:srcRect b="4414" l="0" r="0" t="0"/>
          <a:stretch/>
        </p:blipFill>
        <p:spPr>
          <a:xfrm>
            <a:off x="14392994" y="7703808"/>
            <a:ext cx="6636729" cy="499269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/>
          <p:nvPr/>
        </p:nvSpPr>
        <p:spPr>
          <a:xfrm>
            <a:off x="12689416" y="9921912"/>
            <a:ext cx="495301" cy="56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Native Apps</a:t>
            </a:r>
            <a:endParaRPr/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689100" y="3149600"/>
            <a:ext cx="832313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35000" lvl="0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Writen in: Objective-C, Swift, Java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Styled with: UIKit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Native Components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Advantage: Performance, Native feel, App Store</a:t>
            </a:r>
            <a:endParaRPr/>
          </a:p>
          <a:p>
            <a:pPr indent="-635000" lvl="0" marL="635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</a:pPr>
            <a:r>
              <a:rPr b="0" i="0" lang="en-US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Disadvantage: Expensive, Objective-c</a:t>
            </a:r>
            <a:endParaRPr/>
          </a:p>
        </p:txBody>
      </p:sp>
      <p:grpSp>
        <p:nvGrpSpPr>
          <p:cNvPr id="97" name="Shape 97"/>
          <p:cNvGrpSpPr/>
          <p:nvPr/>
        </p:nvGrpSpPr>
        <p:grpSpPr>
          <a:xfrm>
            <a:off x="11904793" y="2927489"/>
            <a:ext cx="11500417" cy="10272650"/>
            <a:chOff x="0" y="0"/>
            <a:chExt cx="11500416" cy="10272648"/>
          </a:xfrm>
        </p:grpSpPr>
        <p:pic>
          <p:nvPicPr>
            <p:cNvPr descr="pasted-image.tiff" id="98" name="Shape 9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7000" y="88900"/>
              <a:ext cx="11309921" cy="99261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asted-image.tiff" id="99" name="Shape 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11500416" cy="1027264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p8jb1.gif" id="100" name="Shape 1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797691" y="3390806"/>
            <a:ext cx="8941797" cy="5036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Hybrid Apps</a:t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1689100" y="3149600"/>
            <a:ext cx="1056917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-622300" lvl="0" marL="622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80"/>
              <a:buFont typeface="Helvetica Neue"/>
              <a:buChar char="•"/>
            </a:pPr>
            <a:r>
              <a:rPr b="0" i="0" lang="en-US" sz="4704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Written in:JavaScript, HTML, etc.</a:t>
            </a:r>
            <a:endParaRPr/>
          </a:p>
          <a:p>
            <a:pPr indent="-622300" lvl="0" marL="622300" marR="0" rtl="0" algn="l">
              <a:lnSpc>
                <a:spcPct val="100000"/>
              </a:lnSpc>
              <a:spcBef>
                <a:spcPts val="5700"/>
              </a:spcBef>
              <a:spcAft>
                <a:spcPts val="0"/>
              </a:spcAft>
              <a:buClr>
                <a:srgbClr val="000000"/>
              </a:buClr>
              <a:buSzPts val="5880"/>
              <a:buFont typeface="Helvetica Neue"/>
              <a:buChar char="•"/>
            </a:pPr>
            <a:r>
              <a:rPr b="0" i="0" lang="en-US" sz="4704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Styled with: CSS</a:t>
            </a:r>
            <a:endParaRPr/>
          </a:p>
          <a:p>
            <a:pPr indent="-622300" lvl="0" marL="622300" marR="0" rtl="0" algn="l">
              <a:lnSpc>
                <a:spcPct val="100000"/>
              </a:lnSpc>
              <a:spcBef>
                <a:spcPts val="5700"/>
              </a:spcBef>
              <a:spcAft>
                <a:spcPts val="0"/>
              </a:spcAft>
              <a:buClr>
                <a:srgbClr val="000000"/>
              </a:buClr>
              <a:buSzPts val="5880"/>
              <a:buFont typeface="Helvetica Neue"/>
              <a:buChar char="•"/>
            </a:pPr>
            <a:r>
              <a:rPr b="0" i="0" lang="en-US" sz="4704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in: WebView</a:t>
            </a:r>
            <a:endParaRPr/>
          </a:p>
          <a:p>
            <a:pPr indent="-622300" lvl="0" marL="622300" marR="0" rtl="0" algn="l">
              <a:lnSpc>
                <a:spcPct val="100000"/>
              </a:lnSpc>
              <a:spcBef>
                <a:spcPts val="5700"/>
              </a:spcBef>
              <a:spcAft>
                <a:spcPts val="0"/>
              </a:spcAft>
              <a:buClr>
                <a:srgbClr val="000000"/>
              </a:buClr>
              <a:buSzPts val="5880"/>
              <a:buFont typeface="Helvetica Neue"/>
              <a:buChar char="•"/>
            </a:pPr>
            <a:r>
              <a:rPr b="0" i="0" lang="en-US" sz="4704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Advantage: app store accelerometer, camera, contacts, cheap-ish</a:t>
            </a:r>
            <a:endParaRPr/>
          </a:p>
          <a:p>
            <a:pPr indent="-622300" lvl="0" marL="622300" marR="0" rtl="0" algn="l">
              <a:lnSpc>
                <a:spcPct val="100000"/>
              </a:lnSpc>
              <a:spcBef>
                <a:spcPts val="5700"/>
              </a:spcBef>
              <a:spcAft>
                <a:spcPts val="0"/>
              </a:spcAft>
              <a:buClr>
                <a:srgbClr val="000000"/>
              </a:buClr>
              <a:buSzPts val="5880"/>
              <a:buFont typeface="Helvetica Neue"/>
              <a:buChar char="•"/>
            </a:pPr>
            <a:r>
              <a:rPr b="0" i="0" lang="en-US" sz="4704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Disadvantage: Performance, constantly fighting small differences between iOS/Android</a:t>
            </a:r>
            <a:endParaRPr/>
          </a:p>
        </p:txBody>
      </p:sp>
      <p:pic>
        <p:nvPicPr>
          <p:cNvPr descr="pasted-image.tiff" id="107" name="Shape 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29184" y="2016885"/>
            <a:ext cx="4594206" cy="9646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5D5D5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Popular Frameworks </a:t>
            </a:r>
            <a:endParaRPr/>
          </a:p>
        </p:txBody>
      </p:sp>
      <p:graphicFrame>
        <p:nvGraphicFramePr>
          <p:cNvPr id="113" name="Shape 113"/>
          <p:cNvGraphicFramePr/>
          <p:nvPr/>
        </p:nvGraphicFramePr>
        <p:xfrm>
          <a:off x="3412289" y="30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{C2C5D151-A4D0-4185-A203-B013FD6B0417}</a:tableStyleId>
              </a:tblPr>
              <a:tblGrid>
                <a:gridCol w="6512900"/>
                <a:gridCol w="6512900"/>
                <a:gridCol w="6512900"/>
              </a:tblGrid>
              <a:tr h="1859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b="1" lang="en-US" sz="3200" u="none" cap="none" strike="noStrike"/>
                        <a:t>Framework</a:t>
                      </a:r>
                      <a:endParaRPr/>
                    </a:p>
                  </a:txBody>
                  <a:tcPr marT="50800" marB="50800" marR="50800" marL="508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b="1" lang="en-US" sz="3200" u="none" cap="none" strike="noStrike"/>
                        <a:t>Language </a:t>
                      </a:r>
                      <a:endParaRPr/>
                    </a:p>
                  </a:txBody>
                  <a:tcPr marT="50800" marB="50800" marR="50800" marL="50800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b="1" lang="en-US" sz="3200" u="none" cap="none" strike="noStrike"/>
                        <a:t>Implementation </a:t>
                      </a:r>
                      <a:endParaRPr/>
                    </a:p>
                  </a:txBody>
                  <a:tcPr marT="50800" marB="50800" marR="50800" marL="50800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D5D5D5"/>
                    </a:solidFill>
                  </a:tcPr>
                </a:tc>
              </a:tr>
              <a:tr h="1859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React Native</a:t>
                      </a:r>
                      <a:endParaRPr/>
                    </a:p>
                  </a:txBody>
                  <a:tcPr marT="50800" marB="50800" marR="50800" marL="508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JavaScript </a:t>
                      </a:r>
                      <a:endParaRPr/>
                    </a:p>
                  </a:txBody>
                  <a:tcPr marT="50800" marB="50800" marR="50800" marL="5080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Native components</a:t>
                      </a:r>
                      <a:endParaRPr/>
                    </a:p>
                  </a:txBody>
                  <a:tcPr marT="50800" marB="50800" marR="50800" marL="50800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1859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Ionic</a:t>
                      </a:r>
                      <a:endParaRPr/>
                    </a:p>
                  </a:txBody>
                  <a:tcPr marT="50800" marB="50800" marR="50800" marL="508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JavaScript</a:t>
                      </a:r>
                      <a:endParaRPr/>
                    </a:p>
                  </a:txBody>
                  <a:tcPr marT="50800" marB="50800" marR="50800" marL="5080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webview</a:t>
                      </a:r>
                      <a:endParaRPr/>
                    </a:p>
                  </a:txBody>
                  <a:tcPr marT="50800" marB="50800" marR="50800" marL="50800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1859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Cordova</a:t>
                      </a:r>
                      <a:endParaRPr/>
                    </a:p>
                  </a:txBody>
                  <a:tcPr marT="50800" marB="50800" marR="50800" marL="508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JavaScript </a:t>
                      </a:r>
                      <a:endParaRPr/>
                    </a:p>
                  </a:txBody>
                  <a:tcPr marT="50800" marB="50800" marR="50800" marL="5080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webview</a:t>
                      </a:r>
                      <a:endParaRPr/>
                    </a:p>
                  </a:txBody>
                  <a:tcPr marT="50800" marB="50800" marR="50800" marL="50800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1859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Xamarin</a:t>
                      </a:r>
                      <a:endParaRPr/>
                    </a:p>
                  </a:txBody>
                  <a:tcPr marT="50800" marB="50800" marR="50800" marL="508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c#</a:t>
                      </a:r>
                      <a:endParaRPr/>
                    </a:p>
                  </a:txBody>
                  <a:tcPr marT="50800" marB="50800" marR="50800" marL="50800" anchor="ctr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-US" sz="3200" u="none" cap="none" strike="noStrike"/>
                        <a:t>Native Components</a:t>
                      </a:r>
                      <a:endParaRPr/>
                    </a:p>
                  </a:txBody>
                  <a:tcPr marT="50800" marB="50800" marR="50800" marL="50800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4" name="Shape 114"/>
          <p:cNvSpPr/>
          <p:nvPr/>
        </p:nvSpPr>
        <p:spPr>
          <a:xfrm>
            <a:off x="3378200" y="4969933"/>
            <a:ext cx="19606896" cy="1832373"/>
          </a:xfrm>
          <a:prstGeom prst="rect">
            <a:avLst/>
          </a:prstGeom>
          <a:noFill/>
          <a:ln cap="flat" cmpd="sng" w="25400">
            <a:solidFill>
              <a:srgbClr val="FB240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